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sldIdLst>
    <p:sldId id="257" r:id="rId2"/>
    <p:sldId id="258" r:id="rId3"/>
    <p:sldId id="259" r:id="rId4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100" d="100"/>
          <a:sy n="100" d="100"/>
        </p:scale>
        <p:origin x="-924" y="6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9831" y="3216061"/>
            <a:ext cx="4438259" cy="36846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9831" y="6900660"/>
            <a:ext cx="4438259" cy="124427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5279603" y="2720996"/>
            <a:ext cx="1430865" cy="171494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3336950" y="4794652"/>
            <a:ext cx="5575259" cy="171495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64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1" y="7166544"/>
            <a:ext cx="4816503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9831" y="990600"/>
            <a:ext cx="4816503" cy="495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49830" y="7985166"/>
            <a:ext cx="4816503" cy="713140"/>
          </a:xfrm>
        </p:spPr>
        <p:txBody>
          <a:bodyPr>
            <a:normAutofit/>
          </a:bodyPr>
          <a:lstStyle>
            <a:lvl1pPr marL="0" indent="0">
              <a:buNone/>
              <a:defRPr sz="9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600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1339144"/>
            <a:ext cx="4816504" cy="2445040"/>
          </a:xfrm>
        </p:spPr>
        <p:txBody>
          <a:bodyPr/>
          <a:lstStyle>
            <a:lvl1pPr>
              <a:defRPr sz="27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0" y="5038256"/>
            <a:ext cx="4816504" cy="3664349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584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485573" y="941331"/>
            <a:ext cx="4511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5302064" y="4189311"/>
            <a:ext cx="4642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045" y="1339144"/>
            <a:ext cx="4620289" cy="4163147"/>
          </a:xfrm>
        </p:spPr>
        <p:txBody>
          <a:bodyPr anchor="ctr"/>
          <a:lstStyle>
            <a:lvl1pPr>
              <a:defRPr sz="27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040459" y="5502291"/>
            <a:ext cx="4234607" cy="481163"/>
          </a:xfrm>
        </p:spPr>
        <p:txBody>
          <a:bodyPr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0" y="7223402"/>
            <a:ext cx="4757755" cy="1459783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759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2971800"/>
            <a:ext cx="4816504" cy="3026833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1" y="7258201"/>
            <a:ext cx="4816503" cy="1437065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195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1339145"/>
            <a:ext cx="4817695" cy="1025359"/>
          </a:xfrm>
        </p:spPr>
        <p:txBody>
          <a:bodyPr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0" y="3595511"/>
            <a:ext cx="1735074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649830" y="4545904"/>
            <a:ext cx="1735074" cy="4172084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4210" y="3595511"/>
            <a:ext cx="1739189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2556353" y="4545904"/>
            <a:ext cx="1739189" cy="4172084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68981" y="3595511"/>
            <a:ext cx="1739189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4470702" y="4545904"/>
            <a:ext cx="1737469" cy="4172084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470898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387141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0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1339145"/>
            <a:ext cx="4758945" cy="1025359"/>
          </a:xfrm>
        </p:spPr>
        <p:txBody>
          <a:bodyPr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0" y="6037194"/>
            <a:ext cx="1735074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4291" y="3595511"/>
            <a:ext cx="1511358" cy="209060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649829" y="6987585"/>
            <a:ext cx="1735074" cy="1715019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8344" y="6037193"/>
            <a:ext cx="1739189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664892" y="3595511"/>
            <a:ext cx="1511358" cy="209060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558344" y="7002968"/>
            <a:ext cx="1739189" cy="1715019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468981" y="6037194"/>
            <a:ext cx="1739189" cy="950390"/>
          </a:xfrm>
        </p:spPr>
        <p:txBody>
          <a:bodyPr anchor="b">
            <a:noAutofit/>
          </a:bodyPr>
          <a:lstStyle>
            <a:lvl1pPr marL="0" indent="0">
              <a:buNone/>
              <a:defRPr sz="15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581481" y="3595511"/>
            <a:ext cx="1511358" cy="209060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4468981" y="6987585"/>
            <a:ext cx="1739189" cy="1715019"/>
          </a:xfrm>
        </p:spPr>
        <p:txBody>
          <a:bodyPr anchor="t"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2467514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387141" y="3595512"/>
            <a:ext cx="0" cy="512247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199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976" y="9226982"/>
            <a:ext cx="742949" cy="330285"/>
          </a:xfrm>
        </p:spPr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7100" y="9226981"/>
            <a:ext cx="2894846" cy="3302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992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91" y="0"/>
            <a:ext cx="6840315" cy="9910042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311151" y="580905"/>
            <a:ext cx="3457924" cy="87441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-1107460" y="3705448"/>
            <a:ext cx="8660879" cy="2495107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6858000" cy="9906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1196" y="2091266"/>
            <a:ext cx="835137" cy="6604001"/>
          </a:xfrm>
        </p:spPr>
        <p:txBody>
          <a:bodyPr vert="eaVert" anchor="ctr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054" y="2091266"/>
            <a:ext cx="3312702" cy="66040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910" y="9194608"/>
            <a:ext cx="2894846" cy="3302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79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478" y="1339142"/>
            <a:ext cx="4757754" cy="1025361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0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151" y="3260961"/>
            <a:ext cx="2318004" cy="4362719"/>
          </a:xfrm>
        </p:spPr>
        <p:txBody>
          <a:bodyPr anchor="ctr"/>
          <a:lstStyle>
            <a:lvl1pPr algn="l">
              <a:defRPr sz="2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39446" y="3260961"/>
            <a:ext cx="2311887" cy="4362719"/>
          </a:xfrm>
        </p:spPr>
        <p:txBody>
          <a:bodyPr anchor="ctr"/>
          <a:lstStyle>
            <a:lvl1pPr marL="0" indent="0" algn="l">
              <a:buNone/>
              <a:defRPr sz="15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911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9830" y="3595512"/>
            <a:ext cx="2727735" cy="50997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0436" y="3595515"/>
            <a:ext cx="2727735" cy="509975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16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38" y="3595511"/>
            <a:ext cx="2725127" cy="109675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830" y="4692264"/>
            <a:ext cx="2727735" cy="4003005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0436" y="3595512"/>
            <a:ext cx="2727734" cy="109291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0436" y="4688429"/>
            <a:ext cx="2727735" cy="400684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951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862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56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2091267"/>
            <a:ext cx="2034443" cy="2160294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6695" y="2091267"/>
            <a:ext cx="2724638" cy="6604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49831" y="4458777"/>
            <a:ext cx="2034442" cy="4237568"/>
          </a:xfrm>
        </p:spPr>
        <p:txBody>
          <a:bodyPr/>
          <a:lstStyle>
            <a:lvl1pPr marL="0" indent="0">
              <a:buNone/>
              <a:defRPr sz="105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92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0" y="1995341"/>
            <a:ext cx="2240317" cy="2274723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42182" y="1907822"/>
            <a:ext cx="2093327" cy="609035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0" y="4457700"/>
            <a:ext cx="2240317" cy="3540478"/>
          </a:xfrm>
        </p:spPr>
        <p:txBody>
          <a:bodyPr>
            <a:normAutofit/>
          </a:bodyPr>
          <a:lstStyle>
            <a:lvl1pPr marL="0" indent="0">
              <a:buNone/>
              <a:defRPr sz="105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58962" y="427166"/>
            <a:ext cx="593481" cy="1108881"/>
          </a:xfrm>
          <a:prstGeom prst="rect">
            <a:avLst/>
          </a:prstGeom>
        </p:spPr>
        <p:txBody>
          <a:bodyPr/>
          <a:lstStyle>
            <a:lvl1pPr algn="ctr">
              <a:defRPr sz="21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723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191" y="0"/>
            <a:ext cx="6859191" cy="9910042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49830" y="1339144"/>
            <a:ext cx="4758945" cy="10253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8287" y="3595511"/>
            <a:ext cx="4758945" cy="50997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80833" y="9194609"/>
            <a:ext cx="742949" cy="3302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" b="1" i="0">
                <a:solidFill>
                  <a:schemeClr val="accent1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2/12/2014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133" y="9194607"/>
            <a:ext cx="2894846" cy="3302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75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758962" y="427166"/>
            <a:ext cx="593481" cy="1108881"/>
          </a:xfrm>
          <a:prstGeom prst="rect">
            <a:avLst/>
          </a:prstGeom>
        </p:spPr>
        <p:txBody>
          <a:bodyPr anchor="b"/>
          <a:lstStyle>
            <a:lvl1pPr algn="ctr">
              <a:defRPr sz="2100">
                <a:solidFill>
                  <a:schemeClr val="bg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097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4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14350" indent="-212598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2583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3157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60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553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94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6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627" y="1133475"/>
            <a:ext cx="5036947" cy="1562099"/>
          </a:xfrm>
        </p:spPr>
        <p:txBody>
          <a:bodyPr/>
          <a:lstStyle/>
          <a:p>
            <a:pPr algn="ctr"/>
            <a:r>
              <a:rPr lang="ru-RU" sz="4000" b="1" dirty="0"/>
              <a:t>Это надо знать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500" y="3067050"/>
            <a:ext cx="6524625" cy="661812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Незаконное приобретение или хранение без цели сбыта наркотических средств или психотропных веществ в крупном размере - наказывается лишением свободы на срок до трех лет.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Незаконные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или хранение в целях сбыта, изготовление, переработка, перевозка, пересылка либо сбыт наркотических средств или психотропных веществ - наказывается лишением свободы на срок от трех до семи лет с конфискацией имущества или без таковой. Те же деяния совершенные: группой лиц по предварительному сговору; неоднократно; в отношении наркотических средств или психотропных веществ в крупном размере, - наказываются лишением свободы на срок от пяти до десяти лет с конфискацией имущества или без таковой.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совершенные организованной группой либо в отношении наркотических средств или психотропных веществ в особо крупном размере, - наказываются лишением свободы на срок от семи до пятнадцати лет с конфискацией имущества.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Незаконным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приобретением наркотических средств или психотропных веществ следует считать их покупку, получение в обмен на другие товары и вещи, в уплату долга, взаймы или в дар, присвоение найденного, сбор дикорастущих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посевов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наркосодержащих растений после завершения их уборки.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незаконным хранением наркотических средств или психотропным веществ следует понимать фактическое обладание наркотическими средствами или психотропными веществами лицом, не имеющим на это прав, независимо от места их нахождения и продолжительности времени хранения.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перевозка заключается в перемещении наркотических средств и психотропных веществ из одного места в другое любым видом транспорта, независимо от способа транспортировки и места хранения незаконно перемещаемых средств или веществ. </a:t>
            </a:r>
          </a:p>
        </p:txBody>
      </p:sp>
    </p:spTree>
    <p:extLst>
      <p:ext uri="{BB962C8B-B14F-4D97-AF65-F5344CB8AC3E}">
        <p14:creationId xmlns:p14="http://schemas.microsoft.com/office/powerpoint/2010/main" val="424105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477" y="1152526"/>
            <a:ext cx="5398897" cy="1211978"/>
          </a:xfrm>
        </p:spPr>
        <p:txBody>
          <a:bodyPr/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НЕСОВЕРШЕННОЛЕТНИХ ЗА ХРАНЕНИЕ И УПОТРЕБЛЕНИЕ НАРКОТИЧЕСКИХ СРЕДСТВ ИЛИ ПСИХОТРОПНЫХ ВЕЩЕСТВ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028950"/>
            <a:ext cx="6857999" cy="66389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Выделение в Уголовном кодексе самостоятельного раздела об уголовной ответственности несовершеннолетних обусловлено социально - психологическими особенностями лиц от 14 до 18 лет, совершающих преступления.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уголовной ответственности и наказания несовершеннолетних призваны максимально содействовать достижению целей уголовной ответственности, влиять на несовершеннолетних путем применения к ним специфических по сравнению с взрослыми мер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педагогического характера.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общему правилу уголовная ответственность наступает по достижению 16 лет. Однако, в отдельных случаях, предусмотренных ч.2 ст.20 УК, ответственность наступает с 14 лет. Так, лицо совершившее "хищение либо вымогательство наркотических средств или психотропных веществ" (ст.229.) подлежит уголовному наказанию с 14 лет, а такое преступление, как "незаконное изготовление, приобретение, хранение , перевозка, пересылка либо сбыт наркотических средств или психотропных веществ" (ст.228) подлежит уголовной ответственности с 16 лет.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Отличительным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признаком преступлений, предусмотренных ст. 228 и ст.229 УК является предмет посягательства: наркотические средства и психотропные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вещества. Наркотическими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признаются определенные вещества растительного или синтетического происхождения, лекарственные препараты, содержащие наркотические вещества, которые оказывают специфическое (стимулирующие, возбуждающее, угнетающее, галлюциногенное) воздействие на центральную нервную систему (ЦНС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228. Незаконное изготовление, приобретение, хранение, перевозка, пересылка либо сбыт наркотических средств или психотропных веществ может быть вменена виновному лишь при условии незаконного приобретения или хранения наркотических средств или наркотических веществ в крупном размере. </a:t>
            </a:r>
          </a:p>
        </p:txBody>
      </p:sp>
    </p:spTree>
    <p:extLst>
      <p:ext uri="{BB962C8B-B14F-4D97-AF65-F5344CB8AC3E}">
        <p14:creationId xmlns:p14="http://schemas.microsoft.com/office/powerpoint/2010/main" val="105015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 родителям?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105150"/>
            <a:ext cx="6858000" cy="680085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ru-RU" dirty="0"/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Обсудить возникшую проблему на семейном совете.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Поговорить с ребенком, избегая угроз и применения физических мер наказания (техники доверительного общения).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Постараться создать доверительную обстановку – помочь ребенку рассказать о своем пристрастии к ПАВ.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Объяснить опасность употребления ПАВ.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Убедить в необходимости обследоваться, установить диагноз и возможные сопутствующие заболевания.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Отвести ребенка к специалистам в области наркологии для оказания лечебной, психотерапевтической и реабилитационной помощи.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Обеспечить постоянный контроль за поведением ребенка, постараться убедить его в необходимости быть ответственным за свое состояние здоровью (модель изменения поведения).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Переговорить с классным руководителем, стараться найти понимание и поддержку в осуществлении вторичных и третичных профилактических мероприятий (предотвращение повторных случаев употребления ПАВ, срывов и рецидивов заболевания).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Привлекать ребенка к различным спортивным и культурно-массовым мероприятиям.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Быть внимательным к поведению друзей и знакомых ребенка, понимая их возможное отрицательное или положительное влияние. 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2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27</TotalTime>
  <Words>669</Words>
  <Application>Microsoft Office PowerPoint</Application>
  <PresentationFormat>Лист A4 (210x297 мм)</PresentationFormat>
  <Paragraphs>25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Ион (конференц-зал)</vt:lpstr>
      <vt:lpstr>Это надо знать </vt:lpstr>
      <vt:lpstr>ОТВЕТСТВЕННОСТЬ НЕСОВЕРШЕННОЛЕТНИХ ЗА ХРАНЕНИЕ И УПОТРЕБЛЕНИЕ НАРКОТИЧЕСКИХ СРЕДСТВ ИЛИ ПСИХОТРОПНЫХ ВЕЩЕСТВ </vt:lpstr>
      <vt:lpstr>Что делать родителям?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Ершова Е.В.</dc:creator>
  <cp:lastModifiedBy>4класс</cp:lastModifiedBy>
  <cp:revision>6</cp:revision>
  <cp:lastPrinted>2014-02-12T10:39:01Z</cp:lastPrinted>
  <dcterms:created xsi:type="dcterms:W3CDTF">2014-01-27T12:29:46Z</dcterms:created>
  <dcterms:modified xsi:type="dcterms:W3CDTF">2014-02-12T10:39:36Z</dcterms:modified>
</cp:coreProperties>
</file>